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840" r:id="rId1"/>
  </p:sldMasterIdLst>
  <p:sldIdLst>
    <p:sldId id="256" r:id="rId2"/>
    <p:sldId id="266" r:id="rId3"/>
    <p:sldId id="257" r:id="rId4"/>
    <p:sldId id="264" r:id="rId5"/>
    <p:sldId id="258" r:id="rId6"/>
    <p:sldId id="270" r:id="rId7"/>
    <p:sldId id="260" r:id="rId8"/>
    <p:sldId id="261" r:id="rId9"/>
    <p:sldId id="263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FF0FF"/>
    <a:srgbClr val="3D77B7"/>
    <a:srgbClr val="66FF66"/>
    <a:srgbClr val="FF66FF"/>
    <a:srgbClr val="66CCFF"/>
  </p:clrMru>
  <p:extLst>
    <p:ext uri="{E76CE94A-603C-4142-B9EB-6D1370010A27}">
      <p14:discardImageEditData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0"/>
    </p:ext>
    <p:ext uri="{D31A062A-798A-4329-ABDD-BBA856620510}">
      <p14:defaultImageDpi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84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5EC7A-76C9-4FF2-B6FE-D8B613F774F3}" type="datetimeFigureOut">
              <a:rPr lang="en-CA" smtClean="0"/>
              <a:pPr/>
              <a:t>2/24/12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43956-D5CE-4884-99AB-3CBB336A660D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Quantities in Chemical Reactions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5005980"/>
            <a:ext cx="1428958" cy="480420"/>
          </a:xfrm>
        </p:spPr>
        <p:txBody>
          <a:bodyPr/>
          <a:lstStyle/>
          <a:p>
            <a:r>
              <a:rPr lang="en-CA" dirty="0" smtClean="0"/>
              <a:t>SCH3U</a:t>
            </a:r>
            <a:endParaRPr lang="en-CA" dirty="0"/>
          </a:p>
        </p:txBody>
      </p:sp>
      <p:pic>
        <p:nvPicPr>
          <p:cNvPr id="2052" name="Picture 4" descr="http://img.ehowcdn.com/article-page-main/ehow/images/a08/00/qe/calculate-mass-reactants-800x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 b="13563"/>
          <a:stretch>
            <a:fillRect/>
          </a:stretch>
        </p:blipFill>
        <p:spPr bwMode="auto">
          <a:xfrm>
            <a:off x="5940152" y="4437112"/>
            <a:ext cx="2376264" cy="1811288"/>
          </a:xfrm>
          <a:prstGeom prst="rect">
            <a:avLst/>
          </a:prstGeom>
          <a:noFill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990600" y="5410200"/>
            <a:ext cx="4267200" cy="838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Tx/>
              <a:buFont typeface="Wingdings 2" charset="2"/>
              <a:buNone/>
              <a:tabLst/>
              <a:defRPr/>
            </a:pP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Rena, Shannon, </a:t>
            </a:r>
            <a:r>
              <a:rPr kumimoji="0" lang="en-CA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Dani</a:t>
            </a:r>
            <a:r>
              <a:rPr kumimoji="0" lang="en-C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Karen</a:t>
            </a:r>
            <a:endParaRPr kumimoji="0" lang="en-CA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86949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371599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Connections to Local and Global </a:t>
            </a:r>
            <a:r>
              <a:rPr lang="en-US" b="1" dirty="0" smtClean="0">
                <a:solidFill>
                  <a:schemeClr val="bg1"/>
                </a:solidFill>
              </a:rPr>
              <a:t>Communities (STSE </a:t>
            </a:r>
            <a:r>
              <a:rPr lang="en-US" b="1" dirty="0">
                <a:solidFill>
                  <a:schemeClr val="bg1"/>
                </a:solidFill>
              </a:rPr>
              <a:t>Blog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981200"/>
            <a:ext cx="7125112" cy="4464495"/>
          </a:xfrm>
        </p:spPr>
        <p:txBody>
          <a:bodyPr>
            <a:normAutofit lnSpcReduction="10000"/>
          </a:bodyPr>
          <a:lstStyle/>
          <a:p>
            <a:r>
              <a:rPr lang="en-US" u="sng" dirty="0"/>
              <a:t>Part 1</a:t>
            </a:r>
          </a:p>
          <a:p>
            <a:pPr marL="0" indent="0">
              <a:buNone/>
            </a:pPr>
            <a:r>
              <a:rPr lang="en-US" dirty="0"/>
              <a:t>Why is it important to be </a:t>
            </a:r>
            <a:r>
              <a:rPr lang="en-US" b="1" dirty="0"/>
              <a:t>quantitative </a:t>
            </a:r>
            <a:r>
              <a:rPr lang="en-US" dirty="0"/>
              <a:t>in pharmacology? How is this reflected in your everyday life? </a:t>
            </a:r>
          </a:p>
          <a:p>
            <a:r>
              <a:rPr lang="en-US" u="sng" dirty="0"/>
              <a:t>Part 2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Write a </a:t>
            </a:r>
            <a:r>
              <a:rPr lang="en-US" b="1" dirty="0"/>
              <a:t>250-word lette</a:t>
            </a:r>
            <a:r>
              <a:rPr lang="en-US" dirty="0"/>
              <a:t>r to the president of Merck </a:t>
            </a:r>
            <a:r>
              <a:rPr lang="en-US" dirty="0" err="1" smtClean="0"/>
              <a:t>Frosst</a:t>
            </a:r>
            <a:r>
              <a:rPr lang="en-US" dirty="0" smtClean="0"/>
              <a:t> </a:t>
            </a:r>
            <a:r>
              <a:rPr lang="en-US" dirty="0"/>
              <a:t>outlining the antacid crisis and the solution that you developed. Make a recommendation on whether or not you think your solution will be effective and support your recommendation with evidence.</a:t>
            </a:r>
            <a:endParaRPr lang="en-US" dirty="0">
              <a:latin typeface="Cambria" pitchFamily="28" charset="0"/>
            </a:endParaRPr>
          </a:p>
          <a:p>
            <a:r>
              <a:rPr lang="en-US" u="sng" dirty="0"/>
              <a:t>Part 3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Do you think there are implications of our increasing use of pharmaceuticals on health and/or environment? Explain. If so, what are some methods to remediate this impact? Provide an article and/or a video to support your claims.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00543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219199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000000"/>
                </a:solidFill>
              </a:rPr>
              <a:t>Activity 2:</a:t>
            </a:r>
            <a:r>
              <a:rPr lang="en-US" b="1" dirty="0" smtClean="0">
                <a:solidFill>
                  <a:srgbClr val="000000"/>
                </a:solidFill>
              </a:rPr>
              <a:t>  Rube Goldberg </a:t>
            </a:r>
            <a:br>
              <a:rPr lang="en-US" b="1" dirty="0" smtClean="0">
                <a:solidFill>
                  <a:srgbClr val="000000"/>
                </a:solidFill>
              </a:rPr>
            </a:br>
            <a:r>
              <a:rPr lang="en-US" b="1" dirty="0" smtClean="0">
                <a:solidFill>
                  <a:srgbClr val="000000"/>
                </a:solidFill>
              </a:rPr>
              <a:t>Curriculum Review</a:t>
            </a:r>
            <a:endParaRPr lang="en-CA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2743200"/>
            <a:ext cx="3124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 This unit contains many </a:t>
            </a:r>
            <a:r>
              <a:rPr lang="en-US" sz="1600" b="1" dirty="0" smtClean="0">
                <a:solidFill>
                  <a:schemeClr val="bg1"/>
                </a:solidFill>
              </a:rPr>
              <a:t>multi-step calculation questions </a:t>
            </a:r>
            <a:r>
              <a:rPr lang="en-US" sz="1600" dirty="0" smtClean="0">
                <a:solidFill>
                  <a:schemeClr val="bg1"/>
                </a:solidFill>
              </a:rPr>
              <a:t>that can be confusing for students who struggle to understand abstract mathematical concepts</a:t>
            </a:r>
          </a:p>
          <a:p>
            <a:pPr>
              <a:buFont typeface="Arial"/>
              <a:buChar char="•"/>
            </a:pPr>
            <a:endParaRPr lang="en-US" sz="1600" dirty="0" smtClean="0">
              <a:solidFill>
                <a:schemeClr val="bg1"/>
              </a:solidFill>
            </a:endParaRPr>
          </a:p>
          <a:p>
            <a:pPr>
              <a:buFont typeface="Arial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 This Rube Goldberg activity helps students apply </a:t>
            </a:r>
            <a:r>
              <a:rPr lang="en-US" sz="1600" b="1" dirty="0" smtClean="0">
                <a:solidFill>
                  <a:schemeClr val="bg1"/>
                </a:solidFill>
              </a:rPr>
              <a:t>analogies </a:t>
            </a:r>
            <a:r>
              <a:rPr lang="en-US" sz="1600" dirty="0" smtClean="0">
                <a:solidFill>
                  <a:schemeClr val="bg1"/>
                </a:solidFill>
              </a:rPr>
              <a:t>and </a:t>
            </a:r>
            <a:r>
              <a:rPr lang="en-US" sz="1600" b="1" dirty="0" smtClean="0">
                <a:solidFill>
                  <a:schemeClr val="bg1"/>
                </a:solidFill>
              </a:rPr>
              <a:t>visual/kinesthetic cues </a:t>
            </a:r>
            <a:r>
              <a:rPr lang="en-US" sz="1600" dirty="0" smtClean="0">
                <a:solidFill>
                  <a:schemeClr val="bg1"/>
                </a:solidFill>
              </a:rPr>
              <a:t>to make connections within complex calculation questions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9" name="Picture 8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233" y="2743200"/>
            <a:ext cx="5355167" cy="3505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18288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Why is this activity appropriate for the </a:t>
            </a:r>
            <a:r>
              <a:rPr lang="en-US" sz="2000" i="1" dirty="0" smtClean="0"/>
              <a:t>Quantities in Chemical Reactions </a:t>
            </a:r>
            <a:r>
              <a:rPr lang="en-US" sz="2000" dirty="0" smtClean="0"/>
              <a:t>unit?</a:t>
            </a:r>
            <a:endParaRPr lang="en-US" sz="2000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00543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324600" y="3048000"/>
            <a:ext cx="2133600" cy="2819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2020669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typical can of cola contains 0.4 kg of sucrose, C</a:t>
            </a:r>
            <a:r>
              <a:rPr lang="en-US" baseline="-25000" dirty="0" smtClean="0"/>
              <a:t>12</a:t>
            </a:r>
            <a:r>
              <a:rPr lang="en-US" dirty="0" smtClean="0"/>
              <a:t>H</a:t>
            </a:r>
            <a:r>
              <a:rPr lang="en-US" baseline="-25000" dirty="0" smtClean="0"/>
              <a:t>22</a:t>
            </a:r>
            <a:r>
              <a:rPr lang="en-US" dirty="0" smtClean="0"/>
              <a:t>O</a:t>
            </a:r>
            <a:r>
              <a:rPr lang="en-US" baseline="-25000" dirty="0" smtClean="0"/>
              <a:t>11</a:t>
            </a:r>
            <a:r>
              <a:rPr lang="en-US" dirty="0" smtClean="0"/>
              <a:t>. Determine the </a:t>
            </a:r>
            <a:r>
              <a:rPr lang="en-US" b="1" dirty="0" smtClean="0"/>
              <a:t>number of moles </a:t>
            </a:r>
            <a:r>
              <a:rPr lang="en-US" dirty="0" smtClean="0"/>
              <a:t>of sucrose present in 2 cans of cola.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381000"/>
            <a:ext cx="9144000" cy="12191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Activity 2: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  Rube Goldberg </a:t>
            </a:r>
            <a:b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</a:b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Curriculum Review</a:t>
            </a:r>
            <a:endParaRPr kumimoji="0" lang="en-CA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1800" y="3200400"/>
            <a:ext cx="1219200" cy="52322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Convert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 kg to </a:t>
            </a:r>
            <a:r>
              <a:rPr lang="en-US" sz="1400" dirty="0" err="1" smtClean="0">
                <a:solidFill>
                  <a:srgbClr val="000000"/>
                </a:solidFill>
              </a:rPr>
              <a:t>g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7000" y="4114800"/>
            <a:ext cx="1828800" cy="7386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Convert</a:t>
            </a: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g</a:t>
            </a:r>
            <a:r>
              <a:rPr lang="en-US" sz="1400" dirty="0" smtClean="0">
                <a:solidFill>
                  <a:srgbClr val="000000"/>
                </a:solidFill>
              </a:rPr>
              <a:t> to mol using molar mass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1800" y="5257800"/>
            <a:ext cx="1219200" cy="52322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Multiply by 2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3000" y="3810000"/>
            <a:ext cx="4724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2.  (In groups) </a:t>
            </a:r>
            <a:r>
              <a:rPr lang="en-US" sz="1600" b="1" dirty="0" smtClean="0">
                <a:solidFill>
                  <a:srgbClr val="000000"/>
                </a:solidFill>
              </a:rPr>
              <a:t>Compare </a:t>
            </a:r>
            <a:r>
              <a:rPr lang="en-US" sz="1600" dirty="0" smtClean="0">
                <a:solidFill>
                  <a:srgbClr val="000000"/>
                </a:solidFill>
              </a:rPr>
              <a:t>your flow chart with those made by your peers.  Working together, </a:t>
            </a:r>
            <a:r>
              <a:rPr lang="en-US" sz="1600" b="1" dirty="0" smtClean="0">
                <a:solidFill>
                  <a:srgbClr val="000000"/>
                </a:solidFill>
              </a:rPr>
              <a:t>create a final flowchart </a:t>
            </a:r>
            <a:r>
              <a:rPr lang="en-US" sz="1600" dirty="0" smtClean="0">
                <a:solidFill>
                  <a:srgbClr val="000000"/>
                </a:solidFill>
              </a:rPr>
              <a:t>that combines everyone’s ideas.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7201694" y="3923506"/>
            <a:ext cx="381000" cy="1588"/>
          </a:xfrm>
          <a:prstGeom prst="straightConnector1">
            <a:avLst/>
          </a:prstGeom>
          <a:ln w="41275">
            <a:solidFill>
              <a:schemeClr val="bg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43000" y="3131403"/>
            <a:ext cx="4876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1.  (Individually) </a:t>
            </a:r>
            <a:r>
              <a:rPr lang="en-US" sz="1600" b="1" dirty="0" smtClean="0">
                <a:solidFill>
                  <a:srgbClr val="000000"/>
                </a:solidFill>
              </a:rPr>
              <a:t>Make a flowchart </a:t>
            </a:r>
            <a:r>
              <a:rPr lang="en-US" sz="1600" dirty="0" smtClean="0">
                <a:solidFill>
                  <a:srgbClr val="000000"/>
                </a:solidFill>
              </a:rPr>
              <a:t>outlining the steps required to solve this problem.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5400000">
            <a:off x="7201694" y="5066506"/>
            <a:ext cx="381000" cy="1588"/>
          </a:xfrm>
          <a:prstGeom prst="straightConnector1">
            <a:avLst/>
          </a:prstGeom>
          <a:ln w="41275">
            <a:solidFill>
              <a:schemeClr val="bg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43000" y="5036403"/>
            <a:ext cx="502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3.  (In groups) Create a </a:t>
            </a:r>
            <a:r>
              <a:rPr lang="en-US" sz="1600" b="1" dirty="0" smtClean="0">
                <a:solidFill>
                  <a:srgbClr val="000000"/>
                </a:solidFill>
              </a:rPr>
              <a:t>Rube Goldberg design</a:t>
            </a:r>
            <a:r>
              <a:rPr lang="en-US" sz="1600" dirty="0" smtClean="0">
                <a:solidFill>
                  <a:srgbClr val="000000"/>
                </a:solidFill>
              </a:rPr>
              <a:t> (10 min) and </a:t>
            </a:r>
            <a:r>
              <a:rPr lang="en-US" sz="1600" b="1" dirty="0" smtClean="0">
                <a:solidFill>
                  <a:srgbClr val="000000"/>
                </a:solidFill>
              </a:rPr>
              <a:t>perform </a:t>
            </a:r>
            <a:r>
              <a:rPr lang="en-US" sz="1600" dirty="0" smtClean="0">
                <a:solidFill>
                  <a:srgbClr val="000000"/>
                </a:solidFill>
              </a:rPr>
              <a:t>it to the class.  Feel free to use any available classroom props.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00543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1506378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Students may have a variety of misconceptions about the concepts in this unit and may also lack certain mathematical skills required to solve calculation questions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381000"/>
            <a:ext cx="9144000" cy="10667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Misconceptions/Teacher Notes</a:t>
            </a:r>
            <a:endParaRPr kumimoji="0" lang="en-CA" sz="3200" b="1" i="0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3429000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2.  Specific abstract concepts (</a:t>
            </a:r>
            <a:r>
              <a:rPr lang="en-US" sz="1600" b="1" dirty="0" smtClean="0">
                <a:solidFill>
                  <a:srgbClr val="000000"/>
                </a:solidFill>
              </a:rPr>
              <a:t>mole, limiting reagent</a:t>
            </a:r>
            <a:r>
              <a:rPr lang="en-US" sz="1600" dirty="0" smtClean="0">
                <a:solidFill>
                  <a:srgbClr val="000000"/>
                </a:solidFill>
              </a:rPr>
              <a:t>) require concrete, hands-on activities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" y="2569963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Do not assume that students know how to use </a:t>
            </a:r>
            <a:r>
              <a:rPr lang="en-US" sz="1600" b="1" dirty="0" smtClean="0">
                <a:solidFill>
                  <a:srgbClr val="000000"/>
                </a:solidFill>
              </a:rPr>
              <a:t>scientific notation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6.022 </a:t>
            </a:r>
            <a:r>
              <a:rPr lang="en-US" sz="1600" dirty="0" err="1" smtClean="0">
                <a:solidFill>
                  <a:srgbClr val="000000"/>
                </a:solidFill>
              </a:rPr>
              <a:t>x</a:t>
            </a:r>
            <a:r>
              <a:rPr lang="en-US" sz="1600" dirty="0" smtClean="0">
                <a:solidFill>
                  <a:srgbClr val="000000"/>
                </a:solidFill>
              </a:rPr>
              <a:t> 10</a:t>
            </a:r>
            <a:r>
              <a:rPr lang="en-US" sz="1600" baseline="30000" dirty="0" smtClean="0">
                <a:solidFill>
                  <a:srgbClr val="000000"/>
                </a:solidFill>
              </a:rPr>
              <a:t>23</a:t>
            </a:r>
            <a:r>
              <a:rPr lang="en-US" sz="1600" dirty="0" smtClean="0">
                <a:solidFill>
                  <a:srgbClr val="000000"/>
                </a:solidFill>
              </a:rPr>
              <a:t> (Calculator)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9600" y="4290537"/>
            <a:ext cx="419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3"/>
            </a:pPr>
            <a:r>
              <a:rPr lang="en-US" sz="1600" dirty="0" smtClean="0">
                <a:solidFill>
                  <a:srgbClr val="000000"/>
                </a:solidFill>
              </a:rPr>
              <a:t>Misconception that </a:t>
            </a:r>
            <a:r>
              <a:rPr lang="en-US" sz="1600" b="1" dirty="0" smtClean="0">
                <a:solidFill>
                  <a:srgbClr val="000000"/>
                </a:solidFill>
              </a:rPr>
              <a:t>unit conversions </a:t>
            </a:r>
            <a:r>
              <a:rPr lang="en-US" sz="1600" dirty="0" smtClean="0">
                <a:solidFill>
                  <a:srgbClr val="000000"/>
                </a:solidFill>
              </a:rPr>
              <a:t> change the amount of a chemical substance present 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E.g. 1 mol </a:t>
            </a:r>
            <a:r>
              <a:rPr lang="en-US" sz="1600" dirty="0" err="1" smtClean="0">
                <a:solidFill>
                  <a:srgbClr val="000000"/>
                </a:solidFill>
              </a:rPr>
              <a:t>NaOH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vs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800100" lvl="1" indent="-342900"/>
            <a:r>
              <a:rPr lang="en-US" sz="1600" dirty="0" smtClean="0">
                <a:solidFill>
                  <a:srgbClr val="000000"/>
                </a:solidFill>
              </a:rPr>
              <a:t> 		     40 </a:t>
            </a:r>
            <a:r>
              <a:rPr lang="en-US" sz="1600" dirty="0" err="1" smtClean="0">
                <a:solidFill>
                  <a:srgbClr val="000000"/>
                </a:solidFill>
              </a:rPr>
              <a:t>g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NaOH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8714" y="5674043"/>
            <a:ext cx="4811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600" dirty="0" smtClean="0">
                <a:solidFill>
                  <a:srgbClr val="000000"/>
                </a:solidFill>
              </a:rPr>
              <a:t>4.  New concepts </a:t>
            </a:r>
            <a:r>
              <a:rPr lang="en-US" sz="1600" b="1" dirty="0" smtClean="0">
                <a:solidFill>
                  <a:srgbClr val="000000"/>
                </a:solidFill>
              </a:rPr>
              <a:t>rely heavily on prior knowledge </a:t>
            </a:r>
            <a:r>
              <a:rPr lang="en-US" sz="1600" dirty="0" smtClean="0">
                <a:solidFill>
                  <a:srgbClr val="000000"/>
                </a:solidFill>
              </a:rPr>
              <a:t>(nomenclature, types of reactions, balancing equations</a:t>
            </a:r>
            <a:endParaRPr lang="en-US" sz="1600" b="1" dirty="0">
              <a:solidFill>
                <a:srgbClr val="00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526" y="2590800"/>
            <a:ext cx="3602305" cy="3359150"/>
          </a:xfrm>
          <a:prstGeom prst="rect">
            <a:avLst/>
          </a:prstGeom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00543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209800"/>
            <a:ext cx="7125112" cy="4051437"/>
          </a:xfrm>
        </p:spPr>
        <p:txBody>
          <a:bodyPr/>
          <a:lstStyle/>
          <a:p>
            <a:r>
              <a:rPr lang="en-CA" sz="2400" dirty="0" smtClean="0"/>
              <a:t>Big Ideas/Overall Expectations</a:t>
            </a:r>
          </a:p>
          <a:p>
            <a:r>
              <a:rPr lang="en-CA" sz="2400" dirty="0" smtClean="0"/>
              <a:t>Overarching Question and Unit Plan</a:t>
            </a:r>
          </a:p>
          <a:p>
            <a:r>
              <a:rPr lang="en-CA" sz="2400" dirty="0" smtClean="0"/>
              <a:t>Assessment of Learning</a:t>
            </a:r>
          </a:p>
          <a:p>
            <a:r>
              <a:rPr lang="en-CA" sz="2400" dirty="0" smtClean="0"/>
              <a:t>Activity 1 – Candy and Moles</a:t>
            </a:r>
          </a:p>
          <a:p>
            <a:r>
              <a:rPr lang="en-CA" sz="2400" dirty="0" smtClean="0"/>
              <a:t>STSE Blog</a:t>
            </a:r>
          </a:p>
          <a:p>
            <a:r>
              <a:rPr lang="en-CA" sz="2400" dirty="0" smtClean="0"/>
              <a:t>Activity 2 – Rube Goldberg Curriculum Review</a:t>
            </a:r>
          </a:p>
          <a:p>
            <a:r>
              <a:rPr lang="en-CA" sz="2400" dirty="0" smtClean="0"/>
              <a:t>Misconceptions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9144000" cy="1066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Overview of Presentation</a:t>
            </a:r>
            <a:endParaRPr kumimoji="0" lang="en-CA" sz="3200" b="1" i="0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79560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676400"/>
            <a:ext cx="7125112" cy="2773767"/>
          </a:xfrm>
        </p:spPr>
        <p:txBody>
          <a:bodyPr>
            <a:normAutofit/>
          </a:bodyPr>
          <a:lstStyle/>
          <a:p>
            <a:r>
              <a:rPr lang="en-CA" sz="2400" dirty="0"/>
              <a:t>Relationships in chemical reactions can be described </a:t>
            </a:r>
            <a:r>
              <a:rPr lang="en-CA" sz="2400" dirty="0" smtClean="0"/>
              <a:t>quantitatively</a:t>
            </a:r>
          </a:p>
          <a:p>
            <a:r>
              <a:rPr lang="en-CA" sz="2400" dirty="0"/>
              <a:t>The efficiency of chemical reactions can be determined and optimized by applying an </a:t>
            </a:r>
            <a:r>
              <a:rPr lang="en-CA" sz="2400" dirty="0" smtClean="0"/>
              <a:t>understanding </a:t>
            </a:r>
            <a:r>
              <a:rPr lang="en-CA" sz="2400" dirty="0"/>
              <a:t>of quantitative relationships in such reactions</a:t>
            </a:r>
          </a:p>
        </p:txBody>
      </p:sp>
      <p:pic>
        <p:nvPicPr>
          <p:cNvPr id="3074" name="Picture 2" descr="http://img.ehowcdn.com/article-page-main/ehow/images/a07/un/nt/calculate-millimoles-milligrams-800x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97062"/>
            <a:ext cx="2592288" cy="2534683"/>
          </a:xfrm>
          <a:prstGeom prst="rect">
            <a:avLst/>
          </a:prstGeom>
          <a:noFill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381000"/>
            <a:ext cx="9144000" cy="1066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Big Ideas</a:t>
            </a:r>
            <a:endParaRPr kumimoji="0" lang="en-CA" sz="3200" b="1" i="0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18586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828800"/>
            <a:ext cx="45720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D1.  </a:t>
            </a:r>
            <a:r>
              <a:rPr lang="en-US" sz="2000" dirty="0" smtClean="0"/>
              <a:t>Analyze </a:t>
            </a:r>
            <a:r>
              <a:rPr lang="en-US" sz="2000" dirty="0"/>
              <a:t>processes in the home, the workplace, and the environmental sector that use chemical quantities and calculations, and assess the importance of quantitative accuracy in industrial chemical processes</a:t>
            </a:r>
            <a:endParaRPr lang="en-CA" sz="2000" dirty="0"/>
          </a:p>
          <a:p>
            <a:r>
              <a:rPr lang="en-US" sz="2000" dirty="0"/>
              <a:t>D2.  Investigate quantitative relationships in chemical reactions, and solve related problems;</a:t>
            </a:r>
            <a:endParaRPr lang="en-CA" sz="2000" dirty="0"/>
          </a:p>
          <a:p>
            <a:r>
              <a:rPr lang="en-US" sz="2000" dirty="0"/>
              <a:t>D3.  Demonstrate an understanding of the mole concept and its significance to the quantitative analysis of chemical reactions</a:t>
            </a:r>
            <a:endParaRPr lang="en-CA" sz="2000" dirty="0"/>
          </a:p>
        </p:txBody>
      </p:sp>
      <p:pic>
        <p:nvPicPr>
          <p:cNvPr id="4" name="Picture 6" descr="http://img.ehowcdn.co.uk/article-page-main/ehow/images/a08/82/7e/count-moles-chemical-reaction-800x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133600"/>
            <a:ext cx="3074640" cy="3006315"/>
          </a:xfrm>
          <a:prstGeom prst="rect">
            <a:avLst/>
          </a:prstGeom>
          <a:noFill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381000"/>
            <a:ext cx="9144000" cy="1066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Overall Expectations</a:t>
            </a:r>
            <a:endParaRPr kumimoji="0" lang="en-CA" sz="3200" b="1" i="0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12371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4038600" cy="4343400"/>
          </a:xfrm>
        </p:spPr>
        <p:txBody>
          <a:bodyPr>
            <a:normAutofit/>
          </a:bodyPr>
          <a:lstStyle/>
          <a:p>
            <a:r>
              <a:rPr lang="en-US" sz="2000" dirty="0"/>
              <a:t>How are quantitative descriptions of Avogadro’s number, the mole, and molar mass related and why are accurate calculations important to health care professionals, the environment and society? </a:t>
            </a:r>
            <a:endParaRPr lang="en-CA" sz="2000" dirty="0"/>
          </a:p>
        </p:txBody>
      </p:sp>
      <p:pic>
        <p:nvPicPr>
          <p:cNvPr id="4" name="Picture 2" descr="http://amarris.homestead.com/Chemistr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3733800" cy="3733800"/>
          </a:xfrm>
          <a:prstGeom prst="rect">
            <a:avLst/>
          </a:prstGeom>
          <a:noFill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381000"/>
            <a:ext cx="9144000" cy="1066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Overarching Question</a:t>
            </a:r>
            <a:endParaRPr kumimoji="0" lang="en-CA" sz="3200" b="1" i="0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0749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icture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12" y="304800"/>
            <a:ext cx="8731388" cy="6248400"/>
          </a:xfrm>
          <a:prstGeom prst="rect">
            <a:avLst/>
          </a:prstGeom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98485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8600"/>
            <a:ext cx="8462963" cy="6344280"/>
          </a:xfrm>
          <a:prstGeom prst="rect">
            <a:avLst/>
          </a:prstGeom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58490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54913"/>
            <a:ext cx="4972000" cy="2548881"/>
          </a:xfrm>
        </p:spPr>
        <p:txBody>
          <a:bodyPr>
            <a:normAutofit/>
          </a:bodyPr>
          <a:lstStyle/>
          <a:p>
            <a:r>
              <a:rPr lang="en-US" sz="2400" dirty="0"/>
              <a:t>STSE Culminating 	</a:t>
            </a:r>
            <a:r>
              <a:rPr lang="en-US" sz="2400" dirty="0" smtClean="0"/>
              <a:t>Summative </a:t>
            </a:r>
            <a:r>
              <a:rPr lang="en-US" sz="2200" dirty="0" smtClean="0"/>
              <a:t>Task</a:t>
            </a:r>
            <a:endParaRPr lang="en-CA" sz="2200" dirty="0" smtClean="0"/>
          </a:p>
          <a:p>
            <a:r>
              <a:rPr lang="en-US" sz="2400" dirty="0" smtClean="0"/>
              <a:t>Inquiry-based Laboratory Report</a:t>
            </a:r>
          </a:p>
          <a:p>
            <a:r>
              <a:rPr lang="en-US" sz="2400" dirty="0"/>
              <a:t>Unit Test</a:t>
            </a:r>
            <a:endParaRPr lang="en-CA" sz="2400" dirty="0"/>
          </a:p>
        </p:txBody>
      </p:sp>
      <p:pic>
        <p:nvPicPr>
          <p:cNvPr id="5122" name="Picture 2" descr="http://0.tqn.com/d/chemistry/1/0/J/b/florenceflas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284394"/>
            <a:ext cx="2446499" cy="3354406"/>
          </a:xfrm>
          <a:prstGeom prst="rect">
            <a:avLst/>
          </a:prstGeom>
          <a:noFill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81000"/>
            <a:ext cx="9144000" cy="1066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Evaluation</a:t>
            </a:r>
            <a:endParaRPr kumimoji="0" lang="en-CA" sz="3200" b="1" i="0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05015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 t="3307" b="7406"/>
          <a:stretch>
            <a:fillRect/>
          </a:stretch>
        </p:blipFill>
        <p:spPr>
          <a:xfrm>
            <a:off x="1524000" y="4343400"/>
            <a:ext cx="1720393" cy="2057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066800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</a:rPr>
              <a:t>Activity 1:</a:t>
            </a:r>
            <a:r>
              <a:rPr lang="en-US" b="1" dirty="0" smtClean="0">
                <a:solidFill>
                  <a:schemeClr val="bg1"/>
                </a:solidFill>
              </a:rPr>
              <a:t> Candy </a:t>
            </a:r>
            <a:r>
              <a:rPr lang="en-US" b="1" dirty="0">
                <a:solidFill>
                  <a:schemeClr val="bg1"/>
                </a:solidFill>
              </a:rPr>
              <a:t>and Moles</a:t>
            </a:r>
            <a:r>
              <a:rPr lang="en-US" b="1" dirty="0" smtClean="0">
                <a:solidFill>
                  <a:schemeClr val="bg1"/>
                </a:solidFill>
              </a:rPr>
              <a:t>…Yum</a:t>
            </a:r>
            <a:r>
              <a:rPr lang="en-US" b="1" dirty="0">
                <a:solidFill>
                  <a:schemeClr val="bg1"/>
                </a:solidFill>
              </a:rPr>
              <a:t>!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726225"/>
            <a:ext cx="7125112" cy="2845775"/>
          </a:xfrm>
        </p:spPr>
        <p:txBody>
          <a:bodyPr>
            <a:normAutofit/>
          </a:bodyPr>
          <a:lstStyle/>
          <a:p>
            <a:r>
              <a:rPr lang="en-US" sz="2000" dirty="0"/>
              <a:t>Introduction to counting particles by mass</a:t>
            </a:r>
          </a:p>
          <a:p>
            <a:r>
              <a:rPr lang="en-US" sz="2000" dirty="0"/>
              <a:t>Introduction to the concept of the mole by creating our own unit of measurement </a:t>
            </a:r>
            <a:r>
              <a:rPr lang="en-US" sz="2000" dirty="0">
                <a:sym typeface="Wingdings"/>
              </a:rPr>
              <a:t> the “Hamster”</a:t>
            </a:r>
          </a:p>
          <a:p>
            <a:r>
              <a:rPr lang="en-US" sz="2000" dirty="0">
                <a:sym typeface="Wingdings"/>
              </a:rPr>
              <a:t>Good activity to use to introduce the unit and address the misconception of the mole</a:t>
            </a:r>
            <a:endParaRPr lang="en-US" sz="2000" dirty="0"/>
          </a:p>
          <a:p>
            <a:endParaRPr lang="en-CA" sz="2000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365500" y="4325620"/>
            <a:ext cx="2197100" cy="2075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rcRect l="44430"/>
          <a:stretch>
            <a:fillRect/>
          </a:stretch>
        </p:blipFill>
        <p:spPr>
          <a:xfrm>
            <a:off x="5715000" y="4343400"/>
            <a:ext cx="1698863" cy="2046517"/>
          </a:xfrm>
          <a:prstGeom prst="rect">
            <a:avLst/>
          </a:prstGeom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62922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304</TotalTime>
  <Words>663</Words>
  <Application>Microsoft Macintosh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Summer</vt:lpstr>
      <vt:lpstr>Quantities in Chemical Reactions</vt:lpstr>
      <vt:lpstr>Slide 2</vt:lpstr>
      <vt:lpstr>Slide 3</vt:lpstr>
      <vt:lpstr>Slide 4</vt:lpstr>
      <vt:lpstr>Slide 5</vt:lpstr>
      <vt:lpstr>Slide 6</vt:lpstr>
      <vt:lpstr>Slide 7</vt:lpstr>
      <vt:lpstr>Slide 8</vt:lpstr>
      <vt:lpstr>Activity 1: Candy and Moles…Yum!</vt:lpstr>
      <vt:lpstr>Connections to Local and Global Communities (STSE Blog)</vt:lpstr>
      <vt:lpstr>Activity 2:  Rube Goldberg  Curriculum Review</vt:lpstr>
      <vt:lpstr>Slide 12</vt:lpstr>
      <vt:lpstr>Slide 13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Quantities in Chemical Reactions</dc:title>
  <dc:creator>Owner</dc:creator>
  <cp:lastModifiedBy>Jon Bartel</cp:lastModifiedBy>
  <cp:revision>21</cp:revision>
  <dcterms:created xsi:type="dcterms:W3CDTF">2012-02-24T12:05:55Z</dcterms:created>
  <dcterms:modified xsi:type="dcterms:W3CDTF">2012-02-24T12:08:15Z</dcterms:modified>
</cp:coreProperties>
</file>